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0" r:id="rId1"/>
  </p:sldMasterIdLst>
  <p:notesMasterIdLst>
    <p:notesMasterId r:id="rId15"/>
  </p:notesMasterIdLst>
  <p:sldIdLst>
    <p:sldId id="256" r:id="rId2"/>
    <p:sldId id="335" r:id="rId3"/>
    <p:sldId id="334" r:id="rId4"/>
    <p:sldId id="333" r:id="rId5"/>
    <p:sldId id="336" r:id="rId6"/>
    <p:sldId id="337" r:id="rId7"/>
    <p:sldId id="338" r:id="rId8"/>
    <p:sldId id="339" r:id="rId9"/>
    <p:sldId id="340" r:id="rId10"/>
    <p:sldId id="331" r:id="rId11"/>
    <p:sldId id="342" r:id="rId12"/>
    <p:sldId id="343" r:id="rId13"/>
    <p:sldId id="341" r:id="rId14"/>
  </p:sldIdLst>
  <p:sldSz cx="10150475" cy="7589838"/>
  <p:notesSz cx="6797675" cy="9928225"/>
  <p:custShowLst>
    <p:custShow name="Произвольный показ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ABE"/>
    <a:srgbClr val="FF8585"/>
    <a:srgbClr val="F3F9A9"/>
    <a:srgbClr val="FFC301"/>
    <a:srgbClr val="98BDDC"/>
    <a:srgbClr val="A0D4AE"/>
    <a:srgbClr val="F5F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8561" autoAdjust="0"/>
  </p:normalViewPr>
  <p:slideViewPr>
    <p:cSldViewPr>
      <p:cViewPr varScale="1">
        <p:scale>
          <a:sx n="66" d="100"/>
          <a:sy n="66" d="100"/>
        </p:scale>
        <p:origin x="1242" y="78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indent="-20638" algn="ctr" rtl="0" fontAlgn="base">
              <a:spcBef>
                <a:spcPct val="0"/>
              </a:spcBef>
              <a:spcAft>
                <a:spcPct val="0"/>
              </a:spcAft>
              <a:defRPr sz="1732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baseline="0" dirty="0">
                <a:solidFill>
                  <a:srgbClr val="002060"/>
                </a:solidFill>
                <a:latin typeface="Tahoma" pitchFamily="34" charset="0"/>
                <a:ea typeface="+mn-ea"/>
                <a:cs typeface="Tahoma" pitchFamily="34" charset="0"/>
              </a:rPr>
              <a:t>Анализ динамики доходов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664164014422163E-3"/>
          <c:y val="3.553616720224671E-3"/>
          <c:w val="0.94133883916827121"/>
          <c:h val="0.8098400825582038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23A-4E62-9B2C-A2DC5A8EF1B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3A-4E62-9B2C-A2DC5A8EF1B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A23A-4E62-9B2C-A2DC5A8EF1BA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6-A23A-4E62-9B2C-A2DC5A8EF1BA}"/>
              </c:ext>
            </c:extLst>
          </c:dPt>
          <c:trendline>
            <c:trendlineType val="linear"/>
            <c:dispRSqr val="0"/>
            <c:dispEq val="0"/>
          </c:trendline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spPr>
              <a:ln w="25405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12750</c:v>
                </c:pt>
                <c:pt idx="1">
                  <c:v>13450</c:v>
                </c:pt>
                <c:pt idx="2">
                  <c:v>17470</c:v>
                </c:pt>
                <c:pt idx="3">
                  <c:v>20500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3A-4E62-9B2C-A2DC5A8EF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"/>
        <c:axId val="25184128"/>
        <c:axId val="25185664"/>
      </c:barChart>
      <c:catAx>
        <c:axId val="25184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85664"/>
        <c:crosses val="autoZero"/>
        <c:auto val="1"/>
        <c:lblAlgn val="ctr"/>
        <c:lblOffset val="100"/>
        <c:noMultiLvlLbl val="0"/>
      </c:catAx>
      <c:valAx>
        <c:axId val="251856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5184128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txPr>
    <a:bodyPr/>
    <a:lstStyle/>
    <a:p>
      <a:pPr>
        <a:defRPr sz="1443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0.26467</cdr:x>
      <cdr:y>0.80088</cdr:y>
    </cdr:from>
    <cdr:to>
      <cdr:x>0.4604</cdr:x>
      <cdr:y>0.99085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882653" y="1557030"/>
          <a:ext cx="652738" cy="369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dirty="0">
              <a:latin typeface="+mj-lt"/>
            </a:rPr>
            <a:t>201</a:t>
          </a:r>
          <a:r>
            <a:rPr lang="en-US" sz="1800" dirty="0">
              <a:latin typeface="+mj-lt"/>
            </a:rPr>
            <a:t>7</a:t>
          </a:r>
          <a:endParaRPr lang="ru-RU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0.50365</cdr:x>
      <cdr:y>0.8061</cdr:y>
    </cdr:from>
    <cdr:to>
      <cdr:x>0.69938</cdr:x>
      <cdr:y>0.99607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679608" y="1567167"/>
          <a:ext cx="652738" cy="369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dirty="0">
              <a:latin typeface="+mj-lt"/>
            </a:rPr>
            <a:t>201</a:t>
          </a:r>
          <a:r>
            <a:rPr lang="en-US" sz="1800" dirty="0">
              <a:latin typeface="+mj-lt"/>
            </a:rPr>
            <a:t>8</a:t>
          </a:r>
          <a:endParaRPr lang="ru-RU" sz="1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0.74792</cdr:x>
      <cdr:y>0.80012</cdr:y>
    </cdr:from>
    <cdr:to>
      <cdr:x>0.94365</cdr:x>
      <cdr:y>0.99009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94232" y="1555547"/>
          <a:ext cx="65274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800" dirty="0">
              <a:latin typeface="+mj-lt"/>
            </a:rPr>
            <a:t>201</a:t>
          </a:r>
          <a:r>
            <a:rPr lang="en-US" sz="1800" dirty="0">
              <a:latin typeface="+mj-lt"/>
            </a:rPr>
            <a:t>9</a:t>
          </a:r>
          <a:endParaRPr lang="ru-RU" sz="180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805FFA1-5B82-430E-B5F4-5C49725D551B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784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239DA6D-18D2-4BA0-913E-787E8ECB0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8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63426-F142-4704-B2B6-5C068F760141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63426-F142-4704-B2B6-5C068F760141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07704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63426-F142-4704-B2B6-5C068F760141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9202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7525" y="1143000"/>
            <a:ext cx="5578475" cy="1447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4724400"/>
            <a:ext cx="51054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7010400"/>
            <a:ext cx="2114550" cy="506413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9650" y="7024688"/>
            <a:ext cx="3384550" cy="506412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7015163"/>
            <a:ext cx="1862138" cy="506412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72873E-D097-4622-8BB2-9B7B44EACA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842559"/>
      </p:ext>
    </p:extLst>
  </p:cSld>
  <p:clrMapOvr>
    <a:masterClrMapping/>
  </p:clrMapOvr>
  <p:transition spd="slow" advTm="1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B633-3FA1-4128-8A0B-E54174A300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431042"/>
      </p:ext>
    </p:extLst>
  </p:cSld>
  <p:clrMapOvr>
    <a:masterClrMapping/>
  </p:clrMapOvr>
  <p:transition spd="slow" advTm="1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3800" y="76200"/>
            <a:ext cx="2438400" cy="6629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7162800" cy="6629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2F71-8034-4346-B6B1-F577F9381F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6299073"/>
      </p:ext>
    </p:extLst>
  </p:cSld>
  <p:clrMapOvr>
    <a:masterClrMapping/>
  </p:clrMapOvr>
  <p:transition spd="slow" advTm="1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37EB-CAF2-41CF-BB7A-5509B28AE0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731994"/>
      </p:ext>
    </p:extLst>
  </p:cSld>
  <p:clrMapOvr>
    <a:masterClrMapping/>
  </p:clrMapOvr>
  <p:transition spd="slow" advTm="1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A5665-D17B-4085-A0C9-5B23238B68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650430"/>
      </p:ext>
    </p:extLst>
  </p:cSld>
  <p:clrMapOvr>
    <a:masterClrMapping/>
  </p:clrMapOvr>
  <p:transition spd="slow" advTm="1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00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4800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D419-577C-4823-AEB7-666EE1E396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204519"/>
      </p:ext>
    </p:extLst>
  </p:cSld>
  <p:clrMapOvr>
    <a:masterClrMapping/>
  </p:clrMapOvr>
  <p:transition spd="slow" advTm="1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4BAD-9AEC-4673-AB82-B3ACAD066F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7550770"/>
      </p:ext>
    </p:extLst>
  </p:cSld>
  <p:clrMapOvr>
    <a:masterClrMapping/>
  </p:clrMapOvr>
  <p:transition spd="slow" advTm="1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A6D86-C3DB-4067-B877-0E07D0551E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57264"/>
      </p:ext>
    </p:extLst>
  </p:cSld>
  <p:clrMapOvr>
    <a:masterClrMapping/>
  </p:clrMapOvr>
  <p:transition spd="slow" advTm="1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7719-F494-4A25-BADA-5DD5D768EA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628000"/>
      </p:ext>
    </p:extLst>
  </p:cSld>
  <p:clrMapOvr>
    <a:masterClrMapping/>
  </p:clrMapOvr>
  <p:transition spd="slow" advTm="1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72C08-3115-49C8-AFF0-21E9CB209E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736095"/>
      </p:ext>
    </p:extLst>
  </p:cSld>
  <p:clrMapOvr>
    <a:masterClrMapping/>
  </p:clrMapOvr>
  <p:transition spd="slow" advTm="1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7336-93FF-4D47-BEC9-85B2286EA3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347346"/>
      </p:ext>
    </p:extLst>
  </p:cSld>
  <p:clrMapOvr>
    <a:masterClrMapping/>
  </p:clrMapOvr>
  <p:transition spd="slow" advTm="1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975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975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93420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600" dirty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93420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dirty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93420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smtClean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0691FE-E103-49A0-9B36-63EF6E7728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 advTm="15000">
    <p:newsflash/>
  </p:transition>
  <p:txStyles>
    <p:titleStyle>
      <a:lvl1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2pPr>
      <a:lvl3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3pPr>
      <a:lvl4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4pPr>
      <a:lvl5pPr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79413" indent="-379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6825" indent="-252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3238" indent="-252413" algn="l" defTabSz="1014413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6"/>
          <p:cNvSpPr>
            <a:spLocks noChangeArrowheads="1"/>
          </p:cNvSpPr>
          <p:nvPr/>
        </p:nvSpPr>
        <p:spPr bwMode="auto">
          <a:xfrm>
            <a:off x="7812088" y="5307013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60" y="1242107"/>
            <a:ext cx="5707649" cy="1142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АИС </a:t>
            </a:r>
            <a:r>
              <a:rPr lang="en-US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3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«ПОЛИКЛИНИКА»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25425"/>
            <a:ext cx="10150474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едицинские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нформационные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истемы</a:t>
            </a:r>
            <a:endParaRPr lang="ru-RU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078" name="Рисунок 12" descr="Ton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5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4000" y="2385043"/>
            <a:ext cx="4984207" cy="31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 anchor="ctr" anchorCtr="0"/>
          <a:lstStyle>
            <a:lvl1pPr marL="0" indent="0" algn="ctr" defTabSz="1014413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100">
                <a:solidFill>
                  <a:schemeClr val="tx1"/>
                </a:solidFill>
                <a:latin typeface="+mn-lt"/>
              </a:defRPr>
            </a:lvl2pPr>
            <a:lvl3pPr marL="1266825" indent="-252413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</a:defRPr>
            </a:lvl3pPr>
            <a:lvl4pPr marL="1773238" indent="-252413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281238" indent="-2540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738438" indent="-2540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195638" indent="-2540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652838" indent="-2540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110038" indent="-254000" algn="l" defTabSz="1014413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263525" indent="1588" algn="just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Компания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“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”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 является ведущей российской фирмой - разработчиком программного обеспечения в области автоматизации деятельности медицинских учреждений и обладает передовым 20-летним опытом в области проектирования и внедрения ИТ-решений для медицины.</a:t>
            </a:r>
          </a:p>
          <a:p>
            <a:pPr marL="263525" indent="1588" algn="just">
              <a:spcBef>
                <a:spcPts val="0"/>
              </a:spcBef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Нашими клиентами являются более 10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00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ahoma" pitchFamily="34" charset="0"/>
              </a:rPr>
              <a:t> учреждений медицины.</a:t>
            </a:r>
            <a:endParaRPr lang="ru-RU" sz="1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60" y="5528337"/>
            <a:ext cx="5119287" cy="1152239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marL="723900" lvl="2">
              <a:lnSpc>
                <a:spcPct val="80000"/>
              </a:lnSpc>
              <a:buClr>
                <a:srgbClr val="CC3300"/>
              </a:buClr>
              <a:buSzPct val="110000"/>
              <a:defRPr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119501, Москва, ул. </a:t>
            </a:r>
            <a:r>
              <a:rPr lang="ru-RU" sz="1800" b="1" dirty="0" err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Нежинская</a:t>
            </a:r>
            <a:r>
              <a:rPr lang="ru-RU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дом 5,</a:t>
            </a:r>
            <a:r>
              <a:rPr lang="en-US" sz="1800" b="1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стр.1</a:t>
            </a:r>
          </a:p>
          <a:p>
            <a:pPr marL="723900" lvl="2">
              <a:lnSpc>
                <a:spcPct val="80000"/>
              </a:lnSpc>
              <a:buClr>
                <a:srgbClr val="CC3300"/>
              </a:buClr>
              <a:buSzPct val="110000"/>
              <a:defRPr/>
            </a:pPr>
            <a:endParaRPr lang="en-US" sz="16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68500" lvl="2" indent="-1244600">
              <a:lnSpc>
                <a:spcPct val="80000"/>
              </a:lnSpc>
              <a:buClr>
                <a:srgbClr val="CC3300"/>
              </a:buClr>
              <a:buSzPct val="110000"/>
              <a:defRPr/>
            </a:pPr>
            <a:r>
              <a:rPr lang="ru-RU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Телефон: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+7 (495)</a:t>
            </a:r>
            <a:r>
              <a:rPr lang="en-US" sz="1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442 40-33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+7 (495) 449-13</a:t>
            </a:r>
            <a:r>
              <a:rPr lang="en-US" sz="1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16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68500" lvl="2" indent="-1244600">
              <a:lnSpc>
                <a:spcPct val="80000"/>
              </a:lnSpc>
              <a:buClr>
                <a:srgbClr val="CC3300"/>
              </a:buClr>
              <a:buSzPct val="110000"/>
              <a:defRPr/>
            </a:pPr>
            <a:endParaRPr lang="ru-RU" sz="1200" b="1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68500" lvl="2" indent="-1244600">
              <a:lnSpc>
                <a:spcPct val="80000"/>
              </a:lnSpc>
              <a:buClr>
                <a:srgbClr val="CC3300"/>
              </a:buClr>
              <a:buSzPct val="110000"/>
              <a:defRPr/>
            </a:pPr>
            <a:r>
              <a:rPr lang="en-US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18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office@tonline.su</a:t>
            </a:r>
          </a:p>
        </p:txBody>
      </p:sp>
      <p:pic>
        <p:nvPicPr>
          <p:cNvPr id="15363" name="Picture 3" descr="C:\Users\kutukov\Downloads\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27" y="1995800"/>
            <a:ext cx="3162521" cy="46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2"/>
          <p:cNvSpPr>
            <a:spLocks noChangeArrowheads="1"/>
          </p:cNvSpPr>
          <p:nvPr/>
        </p:nvSpPr>
        <p:spPr bwMode="auto">
          <a:xfrm>
            <a:off x="7812088" y="5307013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150475" cy="949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kern="1200" cap="all" dirty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А</a:t>
            </a:r>
            <a:r>
              <a:rPr lang="ru-RU" sz="2100" b="1" kern="1200" cap="all" dirty="0">
                <a:latin typeface="Tahoma" pitchFamily="34" charset="0"/>
                <a:ea typeface="+mn-ea"/>
                <a:cs typeface="Tahoma" pitchFamily="34" charset="0"/>
              </a:rPr>
              <a:t>нализ </a:t>
            </a:r>
            <a:r>
              <a:rPr lang="ru-RU" sz="2100" b="1" kern="1200" cap="all" dirty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ф</a:t>
            </a:r>
            <a:r>
              <a:rPr lang="ru-RU" sz="2100" b="1" kern="1200" cap="all" dirty="0">
                <a:latin typeface="Tahoma" pitchFamily="34" charset="0"/>
                <a:ea typeface="+mn-ea"/>
                <a:cs typeface="Tahoma" pitchFamily="34" charset="0"/>
              </a:rPr>
              <a:t>инансовых </a:t>
            </a:r>
            <a:r>
              <a:rPr lang="ru-RU" sz="2100" b="1" kern="1200" cap="all" dirty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п</a:t>
            </a:r>
            <a:r>
              <a:rPr lang="ru-RU" sz="2100" b="1" kern="1200" cap="all" dirty="0">
                <a:latin typeface="Tahoma" pitchFamily="34" charset="0"/>
                <a:ea typeface="+mn-ea"/>
                <a:cs typeface="Tahoma" pitchFamily="34" charset="0"/>
              </a:rPr>
              <a:t>оказателей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93713" y="5499687"/>
            <a:ext cx="9190035" cy="17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32" tIns="56766" rIns="113532" bIns="56766">
            <a:spAutoFit/>
          </a:bodyPr>
          <a:lstStyle>
            <a:lvl1pPr indent="-25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800" dirty="0">
                <a:cs typeface="Times New Roman" panose="02020603050405020304" pitchFamily="18" charset="0"/>
              </a:rPr>
              <a:t>Система позволяет осуществлять получение в режиме реального времени всей необходимой оперативной и аналитической информации, связанной с процессом оказания платных услуг. </a:t>
            </a:r>
          </a:p>
          <a:p>
            <a:pPr algn="just" eaLnBrk="1" hangingPunct="1"/>
            <a:r>
              <a:rPr lang="ru-RU" altLang="ru-RU" sz="1800" b="1" dirty="0">
                <a:cs typeface="Times New Roman" panose="02020603050405020304" pitchFamily="18" charset="0"/>
              </a:rPr>
              <a:t>Компания «ТОНЛАЙН» имеет огромный опыт исследовательской деятельности, что позволяет нам с уверенностью предложить Вам качественные </a:t>
            </a:r>
            <a:r>
              <a:rPr lang="en-US" altLang="ru-RU" sz="1800" b="1" dirty="0">
                <a:cs typeface="Times New Roman" panose="02020603050405020304" pitchFamily="18" charset="0"/>
              </a:rPr>
              <a:t>IT-</a:t>
            </a:r>
            <a:r>
              <a:rPr lang="ru-RU" altLang="ru-RU" sz="1800" b="1" dirty="0">
                <a:cs typeface="Times New Roman" panose="02020603050405020304" pitchFamily="18" charset="0"/>
              </a:rPr>
              <a:t>решения.</a:t>
            </a:r>
          </a:p>
          <a:p>
            <a:pPr algn="just" eaLnBrk="1" hangingPunct="1"/>
            <a:endParaRPr lang="ru-RU" altLang="ru-RU" sz="1800" dirty="0">
              <a:cs typeface="Times New Roman" panose="02020603050405020304" pitchFamily="18" charset="0"/>
            </a:endParaRPr>
          </a:p>
        </p:txBody>
      </p:sp>
      <p:pic>
        <p:nvPicPr>
          <p:cNvPr id="14344" name="Рисунок 15" descr="Ton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5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556158"/>
              </p:ext>
            </p:extLst>
          </p:nvPr>
        </p:nvGraphicFramePr>
        <p:xfrm>
          <a:off x="5162014" y="3565317"/>
          <a:ext cx="3334891" cy="194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19253" y="512234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j-lt"/>
              </a:rPr>
              <a:t>201</a:t>
            </a:r>
            <a:r>
              <a:rPr lang="en-US" sz="1800" dirty="0">
                <a:latin typeface="+mj-lt"/>
              </a:rPr>
              <a:t>6</a:t>
            </a:r>
            <a:endParaRPr lang="ru-RU" sz="1800" dirty="0">
              <a:latin typeface="+mj-lt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207129"/>
              </p:ext>
            </p:extLst>
          </p:nvPr>
        </p:nvGraphicFramePr>
        <p:xfrm>
          <a:off x="115815" y="2210744"/>
          <a:ext cx="2997346" cy="277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4" name="Лист" r:id="rId6" imgW="2859272" imgH="2383743" progId="Excel.Sheet.8">
                  <p:embed/>
                </p:oleObj>
              </mc:Choice>
              <mc:Fallback>
                <p:oleObj name="Лист" r:id="rId6" imgW="2859272" imgH="238374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15" y="2210744"/>
                        <a:ext cx="2997346" cy="2774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491916"/>
              </p:ext>
            </p:extLst>
          </p:nvPr>
        </p:nvGraphicFramePr>
        <p:xfrm>
          <a:off x="2914909" y="1152142"/>
          <a:ext cx="7083774" cy="25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Лист" r:id="rId8" imgW="5791702" imgH="2213040" progId="Excel.Sheet.8">
                  <p:embed/>
                </p:oleObj>
              </mc:Choice>
              <mc:Fallback>
                <p:oleObj name="Лист" r:id="rId8" imgW="5791702" imgH="2213040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909" y="1152142"/>
                        <a:ext cx="7083774" cy="259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614488" y="7190328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 spd="slow" advTm="3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2"/>
          <p:cNvSpPr>
            <a:spLocks noChangeArrowheads="1"/>
          </p:cNvSpPr>
          <p:nvPr/>
        </p:nvSpPr>
        <p:spPr bwMode="auto">
          <a:xfrm>
            <a:off x="7812088" y="5307013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150475" cy="949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М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одуль </a:t>
            </a:r>
            <a:r>
              <a:rPr lang="en-US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o</a:t>
            </a:r>
            <a:r>
              <a:rPr lang="en-US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nline</a:t>
            </a:r>
            <a:r>
              <a:rPr lang="en-US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з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аписи</a:t>
            </a: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 п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ациентов</a:t>
            </a:r>
            <a:endParaRPr lang="ru-RU" sz="2100" b="1" kern="1200" cap="all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394717" y="1562671"/>
            <a:ext cx="9190035" cy="233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32" tIns="56766" rIns="113532" bIns="56766">
            <a:spAutoFit/>
          </a:bodyPr>
          <a:lstStyle>
            <a:lvl1pPr indent="-25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800" dirty="0" smtClean="0">
                <a:cs typeface="Times New Roman" panose="02020603050405020304" pitchFamily="18" charset="0"/>
              </a:rPr>
              <a:t>	Система имеет подключаемый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Модуль </a:t>
            </a:r>
            <a:r>
              <a:rPr lang="en-US" altLang="ru-RU" sz="1800" b="1" dirty="0" smtClean="0">
                <a:cs typeface="Times New Roman" panose="02020603050405020304" pitchFamily="18" charset="0"/>
              </a:rPr>
              <a:t>Online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 записи </a:t>
            </a:r>
            <a:r>
              <a:rPr lang="ru-RU" altLang="ru-RU" sz="1800" dirty="0" smtClean="0">
                <a:cs typeface="Times New Roman" panose="02020603050405020304" pitchFamily="18" charset="0"/>
              </a:rPr>
              <a:t>пациентов через сайт. Данный модуль, является универсальным для подключения к любому сайту, без значительных доработок и внесения изменения непосредственно на сайте.</a:t>
            </a:r>
          </a:p>
          <a:p>
            <a:pPr algn="just" eaLnBrk="1" hangingPunct="1"/>
            <a:endParaRPr lang="ru-RU" altLang="ru-RU" sz="18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 dirty="0" smtClean="0">
                <a:cs typeface="Times New Roman" panose="02020603050405020304" pitchFamily="18" charset="0"/>
              </a:rPr>
              <a:t>Режим подключения и отображения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Модуля </a:t>
            </a:r>
            <a:r>
              <a:rPr lang="en-US" altLang="ru-RU" sz="1800" b="1" dirty="0">
                <a:cs typeface="Times New Roman" panose="02020603050405020304" pitchFamily="18" charset="0"/>
              </a:rPr>
              <a:t>Online</a:t>
            </a:r>
            <a:r>
              <a:rPr lang="ru-RU" altLang="ru-RU" sz="1800" b="1" dirty="0"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записи:</a:t>
            </a:r>
          </a:p>
          <a:p>
            <a:pPr algn="just" eaLnBrk="1" hangingPunct="1"/>
            <a:r>
              <a:rPr lang="ru-RU" altLang="ru-RU" sz="1800" dirty="0" smtClean="0">
                <a:cs typeface="Times New Roman" panose="02020603050405020304" pitchFamily="18" charset="0"/>
              </a:rPr>
              <a:t>Подключение в виде размещения на страницах сайта Кнопки для записи и всплывающего окна, без необходимости переадресации.</a:t>
            </a:r>
          </a:p>
          <a:p>
            <a:pPr algn="just" eaLnBrk="1" hangingPunct="1"/>
            <a:endParaRPr lang="ru-RU" altLang="ru-RU" sz="1800" dirty="0" smtClean="0">
              <a:cs typeface="Times New Roman" panose="02020603050405020304" pitchFamily="18" charset="0"/>
            </a:endParaRPr>
          </a:p>
        </p:txBody>
      </p:sp>
      <p:pic>
        <p:nvPicPr>
          <p:cNvPr id="14344" name="Рисунок 15" descr="Ton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5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614488" y="7190328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07542" y="3718778"/>
            <a:ext cx="1764383" cy="52637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ru-RU" sz="20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запись</a:t>
            </a:r>
            <a:endParaRPr lang="ru-RU" sz="20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95148" y="4460626"/>
            <a:ext cx="9190035" cy="149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32" tIns="56766" rIns="113532" bIns="56766">
            <a:spAutoFit/>
          </a:bodyPr>
          <a:lstStyle>
            <a:lvl1pPr indent="-25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800" dirty="0" smtClean="0">
                <a:cs typeface="Times New Roman" panose="02020603050405020304" pitchFamily="18" charset="0"/>
              </a:rPr>
              <a:t>Данный вариант удобен для многих сайтов, прост в интеграции, нет необходимости создавать новые страницы, разделы на сайте, всегда отображается в удобном месте.</a:t>
            </a:r>
          </a:p>
          <a:p>
            <a:pPr algn="just" eaLnBrk="1" hangingPunct="1"/>
            <a:endParaRPr lang="ru-RU" altLang="ru-RU" sz="1800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1800" dirty="0" smtClean="0">
                <a:cs typeface="Times New Roman" panose="02020603050405020304" pitchFamily="18" charset="0"/>
              </a:rPr>
              <a:t>Оформление кнопки/окна/шрифтов может изменяться в соответствии с цветовыми предпочтениями Заказчика, и также в соответствии с стилистикой сайта.</a:t>
            </a:r>
          </a:p>
        </p:txBody>
      </p:sp>
    </p:spTree>
    <p:extLst>
      <p:ext uri="{BB962C8B-B14F-4D97-AF65-F5344CB8AC3E}">
        <p14:creationId xmlns:p14="http://schemas.microsoft.com/office/powerpoint/2010/main" val="2142177690"/>
      </p:ext>
    </p:extLst>
  </p:cSld>
  <p:clrMapOvr>
    <a:masterClrMapping/>
  </p:clrMapOvr>
  <p:transition spd="slow" advTm="3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2"/>
          <p:cNvSpPr>
            <a:spLocks noChangeArrowheads="1"/>
          </p:cNvSpPr>
          <p:nvPr/>
        </p:nvSpPr>
        <p:spPr bwMode="auto">
          <a:xfrm>
            <a:off x="7818752" y="5307013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150475" cy="949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М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одуль </a:t>
            </a:r>
            <a:r>
              <a:rPr lang="en-US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o</a:t>
            </a:r>
            <a:r>
              <a:rPr lang="en-US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nline</a:t>
            </a:r>
            <a:r>
              <a:rPr lang="en-US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з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аписи</a:t>
            </a:r>
            <a:r>
              <a:rPr lang="ru-RU" sz="2100" b="1" kern="1200" cap="all" dirty="0" smtClean="0">
                <a:solidFill>
                  <a:srgbClr val="FFC301"/>
                </a:solidFill>
                <a:latin typeface="Tahoma" pitchFamily="34" charset="0"/>
                <a:ea typeface="+mn-ea"/>
                <a:cs typeface="Tahoma" pitchFamily="34" charset="0"/>
              </a:rPr>
              <a:t> п</a:t>
            </a:r>
            <a:r>
              <a:rPr lang="ru-RU" sz="2100" b="1" kern="1200" cap="all" dirty="0" smtClean="0">
                <a:latin typeface="Tahoma" pitchFamily="34" charset="0"/>
                <a:ea typeface="+mn-ea"/>
                <a:cs typeface="Tahoma" pitchFamily="34" charset="0"/>
              </a:rPr>
              <a:t>ациентов</a:t>
            </a:r>
            <a:endParaRPr lang="ru-RU" sz="2100" b="1" kern="1200" cap="all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277649" y="1115346"/>
            <a:ext cx="9190035" cy="3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32" tIns="56766" rIns="113532" bIns="56766">
            <a:spAutoFit/>
          </a:bodyPr>
          <a:lstStyle>
            <a:lvl1pPr indent="-25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cs typeface="Times New Roman" panose="02020603050405020304" pitchFamily="18" charset="0"/>
              </a:rPr>
              <a:t>Вид всплывающего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окна</a:t>
            </a:r>
            <a:r>
              <a:rPr lang="en-US" altLang="ru-RU" sz="1800" b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для </a:t>
            </a:r>
            <a:r>
              <a:rPr lang="en-US" altLang="ru-RU" sz="1800" b="1" dirty="0" smtClean="0">
                <a:cs typeface="Times New Roman" panose="02020603050405020304" pitchFamily="18" charset="0"/>
              </a:rPr>
              <a:t>Onl</a:t>
            </a:r>
            <a:r>
              <a:rPr lang="en-US" altLang="ru-RU" sz="1800" b="1" dirty="0">
                <a:cs typeface="Times New Roman" panose="02020603050405020304" pitchFamily="18" charset="0"/>
              </a:rPr>
              <a:t>i</a:t>
            </a:r>
            <a:r>
              <a:rPr lang="en-US" altLang="ru-RU" sz="1800" b="1" dirty="0" smtClean="0">
                <a:cs typeface="Times New Roman" panose="02020603050405020304" pitchFamily="18" charset="0"/>
              </a:rPr>
              <a:t>ne </a:t>
            </a:r>
            <a:r>
              <a:rPr lang="ru-RU" altLang="ru-RU" sz="1800" b="1" dirty="0" smtClean="0">
                <a:cs typeface="Times New Roman" panose="02020603050405020304" pitchFamily="18" charset="0"/>
              </a:rPr>
              <a:t>записи</a:t>
            </a:r>
            <a:endParaRPr lang="ru-RU" altLang="ru-RU" sz="1800" b="1" dirty="0">
              <a:cs typeface="Times New Roman" panose="02020603050405020304" pitchFamily="18" charset="0"/>
            </a:endParaRPr>
          </a:p>
        </p:txBody>
      </p:sp>
      <p:pic>
        <p:nvPicPr>
          <p:cNvPr id="14344" name="Рисунок 15" descr="Ton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5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614488" y="7190328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800492" y="3501940"/>
            <a:ext cx="3722316" cy="8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532" tIns="56766" rIns="113532" bIns="56766">
            <a:spAutoFit/>
          </a:bodyPr>
          <a:lstStyle>
            <a:lvl1pPr indent="-254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 smtClean="0">
                <a:cs typeface="Times New Roman" panose="02020603050405020304" pitchFamily="18" charset="0"/>
              </a:rPr>
              <a:t>1.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Выбор услуги:</a:t>
            </a:r>
          </a:p>
          <a:p>
            <a:pPr algn="just" eaLnBrk="1" hangingPunct="1"/>
            <a:r>
              <a:rPr lang="ru-RU" altLang="ru-RU" sz="1600" dirty="0" smtClean="0">
                <a:cs typeface="Times New Roman" panose="02020603050405020304" pitchFamily="18" charset="0"/>
              </a:rPr>
              <a:t>-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Запись на прием к специалисту;</a:t>
            </a:r>
          </a:p>
          <a:p>
            <a:pPr algn="just" eaLnBrk="1" hangingPunct="1"/>
            <a:r>
              <a:rPr lang="ru-RU" altLang="ru-RU" sz="1600" dirty="0"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- Запись на процедуру.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3" y="1667563"/>
            <a:ext cx="3744416" cy="1778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83" y="4608962"/>
            <a:ext cx="3765828" cy="1791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91380" y="6594351"/>
            <a:ext cx="4811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600" b="1" dirty="0" smtClean="0">
                <a:cs typeface="Times New Roman" panose="02020603050405020304" pitchFamily="18" charset="0"/>
              </a:rPr>
              <a:t>2.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Выбор специалиста</a:t>
            </a:r>
            <a:r>
              <a:rPr lang="en-US" altLang="ru-RU" sz="1600" dirty="0" smtClean="0">
                <a:cs typeface="Times New Roman" panose="02020603050405020304" pitchFamily="18" charset="0"/>
              </a:rPr>
              <a:t>/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услуги.</a:t>
            </a:r>
            <a:endParaRPr lang="ru-RU" altLang="ru-RU" sz="1600" dirty="0"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277" y="1642735"/>
            <a:ext cx="3742490" cy="17858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35277" y="3604793"/>
            <a:ext cx="3869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600" b="1" dirty="0">
                <a:cs typeface="Times New Roman" panose="02020603050405020304" pitchFamily="18" charset="0"/>
              </a:rPr>
              <a:t>3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. </a:t>
            </a:r>
            <a:r>
              <a:rPr lang="ru-RU" altLang="ru-RU" sz="1600" dirty="0" smtClean="0">
                <a:cs typeface="Times New Roman" panose="02020603050405020304" pitchFamily="18" charset="0"/>
              </a:rPr>
              <a:t>Выбор </a:t>
            </a:r>
            <a:r>
              <a:rPr lang="ru-RU" altLang="ru-RU" sz="1600" dirty="0">
                <a:cs typeface="Times New Roman" panose="02020603050405020304" pitchFamily="18" charset="0"/>
              </a:rPr>
              <a:t>времени записи к специалиста.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472" y="4624636"/>
            <a:ext cx="3742490" cy="1780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873049" y="6524614"/>
            <a:ext cx="50736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cs typeface="Times New Roman" panose="02020603050405020304" pitchFamily="18" charset="0"/>
              </a:rPr>
              <a:t>4</a:t>
            </a:r>
            <a:r>
              <a:rPr lang="en-US" altLang="ru-RU" sz="1600" b="1" dirty="0" smtClean="0">
                <a:cs typeface="Times New Roman" panose="02020603050405020304" pitchFamily="18" charset="0"/>
              </a:rPr>
              <a:t>. </a:t>
            </a:r>
            <a:r>
              <a:rPr lang="ru-RU" altLang="ru-RU" sz="1400" dirty="0" smtClean="0">
                <a:cs typeface="Times New Roman" panose="02020603050405020304" pitchFamily="18" charset="0"/>
              </a:rPr>
              <a:t>Регистрация пациента и </a:t>
            </a:r>
            <a:r>
              <a:rPr lang="ru-RU" altLang="ru-RU" sz="1400" dirty="0">
                <a:cs typeface="Times New Roman" panose="02020603050405020304" pitchFamily="18" charset="0"/>
              </a:rPr>
              <a:t>оплата приема/услуги</a:t>
            </a:r>
            <a:endParaRPr lang="ru-RU" altLang="ru-RU" sz="1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82241"/>
      </p:ext>
    </p:extLst>
  </p:cSld>
  <p:clrMapOvr>
    <a:masterClrMapping/>
  </p:clrMapOvr>
  <p:transition spd="slow" advTm="30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–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Готовность к новым требованиям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CC6CB3-26C6-4796-B982-0C3760B661C6}"/>
              </a:ext>
            </a:extLst>
          </p:cNvPr>
          <p:cNvSpPr/>
          <p:nvPr/>
        </p:nvSpPr>
        <p:spPr>
          <a:xfrm>
            <a:off x="-1" y="1193339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cs typeface="Times New Roman" panose="02020603050405020304" pitchFamily="18" charset="0"/>
              </a:rPr>
              <a:t>Включение клиники в единый цифровой контур войдет в условия лицензирования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619D50-1DD9-4541-A119-E428520D5793}"/>
              </a:ext>
            </a:extLst>
          </p:cNvPr>
          <p:cNvSpPr/>
          <p:nvPr/>
        </p:nvSpPr>
        <p:spPr>
          <a:xfrm>
            <a:off x="322709" y="1778695"/>
            <a:ext cx="9505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Медицинские организации частной формы </a:t>
            </a:r>
            <a:r>
              <a:rPr lang="ru-RU" sz="1600" dirty="0" smtClean="0"/>
              <a:t>собственности</a:t>
            </a:r>
            <a:r>
              <a:rPr lang="en-US" sz="1600" dirty="0" smtClean="0"/>
              <a:t> </a:t>
            </a:r>
            <a:r>
              <a:rPr lang="ru-RU" sz="1600" dirty="0" smtClean="0"/>
              <a:t>и государственные</a:t>
            </a:r>
            <a:r>
              <a:rPr lang="en-US" sz="1600" dirty="0" smtClean="0"/>
              <a:t>,</a:t>
            </a:r>
            <a:r>
              <a:rPr lang="ru-RU" sz="1600" dirty="0" smtClean="0"/>
              <a:t> оказывающие платные услуги с </a:t>
            </a:r>
            <a:r>
              <a:rPr lang="ru-RU" sz="1600" dirty="0"/>
              <a:t>1 января 2020 г. обязаны вносить данные об оказанной медицинской помощи в региональную информационную систему в цифровом виде. Об этом сообщила заместитель министра здравоохранения Елена Бойко 30 сентября на совместном заседании президиумов правлений «Опоры России» и Ассоциации «НП «Опора».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EBD430-CE6F-498E-B0A8-5DD9BA3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3" y="3011060"/>
            <a:ext cx="3361451" cy="22377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2CE1A8-8CD6-4874-ADD1-6C0DCF9F741D}"/>
              </a:ext>
            </a:extLst>
          </p:cNvPr>
          <p:cNvSpPr/>
          <p:nvPr/>
        </p:nvSpPr>
        <p:spPr>
          <a:xfrm>
            <a:off x="4000191" y="3011060"/>
            <a:ext cx="58275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 словам Елены Бойко, сейчас информационный обмен между частной и государственной системами отсутствует, и это приводит к неэффективному освоению бюджетных средств. «Поэтому мы «закручиваем гайки» в отношении обязательности предоставления информации. Даем время частным </a:t>
            </a:r>
            <a:r>
              <a:rPr lang="ru-RU" sz="1600" dirty="0" err="1"/>
              <a:t>медорганизациям</a:t>
            </a:r>
            <a:r>
              <a:rPr lang="ru-RU" sz="1600" dirty="0"/>
              <a:t> доработать свои информационные системы (а мы знаем, что они уже автоматизируют процессы) и поэтапно подключаться к единому цифровому контуру», – сказала она.</a:t>
            </a:r>
          </a:p>
          <a:p>
            <a:endParaRPr lang="ru-RU" sz="1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6CB4E8-1140-4922-B20A-446D57C063FB}"/>
              </a:ext>
            </a:extLst>
          </p:cNvPr>
          <p:cNvSpPr/>
          <p:nvPr/>
        </p:nvSpPr>
        <p:spPr>
          <a:xfrm>
            <a:off x="322709" y="5248826"/>
            <a:ext cx="9505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Замминистра также сообщила, что с </a:t>
            </a:r>
            <a:r>
              <a:rPr lang="ru-RU" sz="1600" dirty="0" err="1"/>
              <a:t>Роздравнадзором</a:t>
            </a:r>
            <a:r>
              <a:rPr lang="ru-RU" sz="1600" dirty="0"/>
              <a:t> обсуждается возможность внесения в лицензионные требования пункта о включении организации в единый цифровой контур. </a:t>
            </a:r>
          </a:p>
          <a:p>
            <a:pPr algn="just"/>
            <a:endParaRPr lang="ru-RU" sz="1600" dirty="0"/>
          </a:p>
          <a:p>
            <a:pPr algn="just"/>
            <a:r>
              <a:rPr lang="ru-RU" sz="1800" b="1" dirty="0"/>
              <a:t>В АИС «ПОЛИКЛИНИКА» заложена функциональная возможность предоставления информации в  государственные информационные системы, АИС «ПОЛИКЛИНИКА» готова к подключению к единому цифровому контуру !</a:t>
            </a:r>
          </a:p>
        </p:txBody>
      </p:sp>
    </p:spTree>
    <p:extLst>
      <p:ext uri="{BB962C8B-B14F-4D97-AF65-F5344CB8AC3E}">
        <p14:creationId xmlns:p14="http://schemas.microsoft.com/office/powerpoint/2010/main" val="2426093312"/>
      </p:ext>
    </p:extLst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97A390-3085-4EEE-904D-5069A7B94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85" y="3576430"/>
            <a:ext cx="1239557" cy="101614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9A91DB-8F9C-46BF-A189-280EC9D1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0120"/>
            <a:ext cx="10150475" cy="96862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2106E9-E11A-48FC-81B1-77E4D27A760E}"/>
              </a:ext>
            </a:extLst>
          </p:cNvPr>
          <p:cNvSpPr/>
          <p:nvPr/>
        </p:nvSpPr>
        <p:spPr bwMode="auto">
          <a:xfrm>
            <a:off x="419371" y="5824840"/>
            <a:ext cx="1269457" cy="670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65203A-09F1-4AE4-BAF1-CEAA59982343}"/>
              </a:ext>
            </a:extLst>
          </p:cNvPr>
          <p:cNvSpPr/>
          <p:nvPr/>
        </p:nvSpPr>
        <p:spPr bwMode="auto">
          <a:xfrm>
            <a:off x="474088" y="5478684"/>
            <a:ext cx="1269457" cy="670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4582D7-7DCF-402D-9153-7D932908B4AC}"/>
              </a:ext>
            </a:extLst>
          </p:cNvPr>
          <p:cNvSpPr/>
          <p:nvPr/>
        </p:nvSpPr>
        <p:spPr bwMode="auto">
          <a:xfrm>
            <a:off x="388009" y="5052964"/>
            <a:ext cx="1269457" cy="670818"/>
          </a:xfrm>
          <a:prstGeom prst="rect">
            <a:avLst/>
          </a:prstGeom>
          <a:solidFill>
            <a:srgbClr val="F6FA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88" y="5307013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122240"/>
            <a:ext cx="101504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 fontScale="92500"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-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система</a:t>
            </a: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нового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околения </a:t>
            </a: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для управления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DD0098B-94BC-492A-A51A-9416C0E1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8" y="2002776"/>
            <a:ext cx="1273601" cy="5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5A14A9B-18BC-4389-BE9A-4898FDD6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9" y="2651055"/>
            <a:ext cx="1277746" cy="6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005AA14-1615-493B-B6D7-60C0E882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0" y="3355374"/>
            <a:ext cx="1277747" cy="6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C073F0A5-8CF7-44C0-AF54-A625E5C8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0" y="4084504"/>
            <a:ext cx="1281645" cy="6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id="{2BC025D0-3807-4AED-8820-33D1C2B98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9" y="4817728"/>
            <a:ext cx="1277747" cy="6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3F1F4C-5111-4FD6-8F8F-5C4630756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03" y="2766482"/>
            <a:ext cx="3744668" cy="2717651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068DD32-AAEE-4374-9B29-209562F173EF}"/>
              </a:ext>
            </a:extLst>
          </p:cNvPr>
          <p:cNvSpPr/>
          <p:nvPr/>
        </p:nvSpPr>
        <p:spPr bwMode="auto">
          <a:xfrm flipH="1">
            <a:off x="1714903" y="2397221"/>
            <a:ext cx="1412376" cy="332271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000" b="1" dirty="0"/>
              <a:t>Более </a:t>
            </a:r>
            <a:r>
              <a:rPr lang="ru-RU" sz="1800" b="1" dirty="0"/>
              <a:t>50</a:t>
            </a:r>
            <a:r>
              <a:rPr lang="ru-RU" sz="1000" b="1" dirty="0"/>
              <a:t> страховых </a:t>
            </a:r>
          </a:p>
          <a:p>
            <a:pPr eaLnBrk="0" hangingPunct="0"/>
            <a:r>
              <a:rPr lang="ru-RU" sz="1000" b="1" dirty="0"/>
              <a:t>Компаний</a:t>
            </a:r>
          </a:p>
          <a:p>
            <a:pPr eaLnBrk="0" hangingPunct="0"/>
            <a:endParaRPr lang="ru-RU" sz="1000" b="1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Более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300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/>
              <a:t>договоров с контрагентами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D8CEEC-9617-484D-9602-FE76FA78CA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3654297" y="5235079"/>
            <a:ext cx="2841677" cy="5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B7348BB-A6F9-4BFB-A804-91E4DF85B265}"/>
              </a:ext>
            </a:extLst>
          </p:cNvPr>
          <p:cNvSpPr txBox="1"/>
          <p:nvPr/>
        </p:nvSpPr>
        <p:spPr>
          <a:xfrm>
            <a:off x="2986777" y="5675144"/>
            <a:ext cx="41767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Количество автоматизированных рабочих мест медперсонала более </a:t>
            </a:r>
            <a:endParaRPr lang="en-US" sz="1800" b="1" dirty="0"/>
          </a:p>
          <a:p>
            <a:pPr algn="ctr"/>
            <a:r>
              <a:rPr lang="ru-RU" sz="3200" b="1" dirty="0"/>
              <a:t>50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768CA86-80DF-4464-A810-47EDFA3589D9}"/>
              </a:ext>
            </a:extLst>
          </p:cNvPr>
          <p:cNvSpPr/>
          <p:nvPr/>
        </p:nvSpPr>
        <p:spPr bwMode="auto">
          <a:xfrm rot="5400000">
            <a:off x="4809767" y="1236850"/>
            <a:ext cx="641645" cy="2952580"/>
          </a:xfrm>
          <a:prstGeom prst="rightArrow">
            <a:avLst>
              <a:gd name="adj1" fmla="val 47159"/>
              <a:gd name="adj2" fmla="val 50000"/>
            </a:avLst>
          </a:prstGeom>
          <a:solidFill>
            <a:srgbClr val="FF85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B87FE8-26AB-4F7C-AC3A-034FA53EF640}"/>
              </a:ext>
            </a:extLst>
          </p:cNvPr>
          <p:cNvSpPr txBox="1"/>
          <p:nvPr/>
        </p:nvSpPr>
        <p:spPr>
          <a:xfrm>
            <a:off x="2808878" y="1964750"/>
            <a:ext cx="452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Более </a:t>
            </a:r>
            <a:r>
              <a:rPr lang="en-US" b="1" dirty="0" smtClean="0"/>
              <a:t>1</a:t>
            </a:r>
            <a:r>
              <a:rPr lang="ru-RU" b="1" dirty="0" smtClean="0"/>
              <a:t>60000 </a:t>
            </a:r>
            <a:r>
              <a:rPr lang="ru-RU" b="1" dirty="0"/>
              <a:t>посетителей в год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24136F-BD14-4188-92A0-B9808F3C1231}"/>
              </a:ext>
            </a:extLst>
          </p:cNvPr>
          <p:cNvSpPr txBox="1"/>
          <p:nvPr/>
        </p:nvSpPr>
        <p:spPr>
          <a:xfrm>
            <a:off x="2987981" y="3025079"/>
            <a:ext cx="417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FFFFFF"/>
                </a:solidFill>
              </a:rPr>
              <a:t>ПОЛИ</a:t>
            </a:r>
            <a:r>
              <a:rPr lang="ru-RU" sz="1800" b="1" dirty="0"/>
              <a:t>КЛИНИКА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4B645B9-B2C6-4FB9-88D6-7853389AB9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3" y="5652960"/>
            <a:ext cx="1269457" cy="64685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37F5EC9-1967-46F4-A0C7-121EF1988F0C}"/>
              </a:ext>
            </a:extLst>
          </p:cNvPr>
          <p:cNvGrpSpPr/>
          <p:nvPr/>
        </p:nvGrpSpPr>
        <p:grpSpPr>
          <a:xfrm>
            <a:off x="6875438" y="3218855"/>
            <a:ext cx="2948537" cy="1736828"/>
            <a:chOff x="6669589" y="3075204"/>
            <a:chExt cx="2253185" cy="1736828"/>
          </a:xfrm>
          <a:solidFill>
            <a:schemeClr val="accent6">
              <a:lumMod val="20000"/>
              <a:lumOff val="80000"/>
              <a:alpha val="57000"/>
            </a:schemeClr>
          </a:solidFill>
        </p:grpSpPr>
        <p:sp>
          <p:nvSpPr>
            <p:cNvPr id="45" name="Выноска: стрелка влево 44">
              <a:extLst>
                <a:ext uri="{FF2B5EF4-FFF2-40B4-BE49-F238E27FC236}">
                  <a16:creationId xmlns:a16="http://schemas.microsoft.com/office/drawing/2014/main" id="{F2F9510A-1E26-4451-AE13-DD12B1DB8805}"/>
                </a:ext>
              </a:extLst>
            </p:cNvPr>
            <p:cNvSpPr/>
            <p:nvPr/>
          </p:nvSpPr>
          <p:spPr bwMode="auto">
            <a:xfrm>
              <a:off x="6669589" y="3075204"/>
              <a:ext cx="2253185" cy="1736828"/>
            </a:xfrm>
            <a:prstGeom prst="leftArrowCallout">
              <a:avLst>
                <a:gd name="adj1" fmla="val 59123"/>
                <a:gd name="adj2" fmla="val 50000"/>
                <a:gd name="adj3" fmla="val 25328"/>
                <a:gd name="adj4" fmla="val 71278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037DF24-82CD-4323-A7CC-E96C8B3D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641" y="3093770"/>
              <a:ext cx="1598131" cy="1718262"/>
            </a:xfrm>
            <a:prstGeom prst="rect">
              <a:avLst/>
            </a:prstGeom>
            <a:grpFill/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5F4F019-08A7-42AB-8B73-B5BBAF83D9FA}"/>
              </a:ext>
            </a:extLst>
          </p:cNvPr>
          <p:cNvSpPr txBox="1"/>
          <p:nvPr/>
        </p:nvSpPr>
        <p:spPr>
          <a:xfrm>
            <a:off x="7446762" y="5053058"/>
            <a:ext cx="266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Учёт объёма услуг</a:t>
            </a:r>
          </a:p>
          <a:p>
            <a:pPr algn="ctr"/>
            <a:r>
              <a:rPr lang="ru-RU" sz="1800" b="1" dirty="0"/>
              <a:t>общий оборот более </a:t>
            </a:r>
          </a:p>
          <a:p>
            <a:pPr algn="ctr"/>
            <a:r>
              <a:rPr lang="ru-RU" sz="1800" b="1" dirty="0"/>
              <a:t>1 млрд. рублей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67ADBB-558A-43B6-9AA1-5CF2C30370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26" y="4976046"/>
            <a:ext cx="783218" cy="7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0411"/>
      </p:ext>
    </p:extLst>
  </p:cSld>
  <p:clrMapOvr>
    <a:masterClrMapping/>
  </p:clrMapOvr>
  <p:transition spd="slow" advTm="15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122240"/>
            <a:ext cx="101504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–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запись на приём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20" name="Picture 2" descr="C:\Users\vLKamyshev\Desktop\Запись на прием.png">
            <a:extLst>
              <a:ext uri="{FF2B5EF4-FFF2-40B4-BE49-F238E27FC236}">
                <a16:creationId xmlns:a16="http://schemas.microsoft.com/office/drawing/2014/main" id="{A6EC4A9A-CC07-4F27-A754-865C012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1" y="2210743"/>
            <a:ext cx="5752623" cy="46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B285C3-1A90-4290-8D0F-3561EB81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56" y="3506887"/>
            <a:ext cx="3192709" cy="32188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CC684E-EDF2-4D2C-AB75-DFBC6E641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98" y="2627674"/>
            <a:ext cx="2088232" cy="1566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18B180-3058-46E4-A697-A37EFEB75DE0}"/>
              </a:ext>
            </a:extLst>
          </p:cNvPr>
          <p:cNvSpPr txBox="1"/>
          <p:nvPr/>
        </p:nvSpPr>
        <p:spPr>
          <a:xfrm>
            <a:off x="1402829" y="1403719"/>
            <a:ext cx="3759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dirty="0"/>
              <a:t>Автоматизированное рабочее место </a:t>
            </a:r>
          </a:p>
          <a:p>
            <a:pPr algn="ctr"/>
            <a:r>
              <a:rPr lang="ru-RU" sz="1800" dirty="0"/>
              <a:t>медперсонала поликлиники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C8B98-AFE6-4EA6-8544-CDA40B288A5B}"/>
              </a:ext>
            </a:extLst>
          </p:cNvPr>
          <p:cNvSpPr txBox="1"/>
          <p:nvPr/>
        </p:nvSpPr>
        <p:spPr>
          <a:xfrm>
            <a:off x="7284631" y="1538092"/>
            <a:ext cx="227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Устройство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232216188"/>
      </p:ext>
    </p:extLst>
  </p:cSld>
  <p:clrMapOvr>
    <a:masterClrMapping/>
  </p:clrMapOvr>
  <p:transition spd="slow" advTm="15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 bwMode="auto">
          <a:xfrm>
            <a:off x="2982515" y="1768735"/>
            <a:ext cx="2477950" cy="2477130"/>
          </a:xfrm>
          <a:prstGeom prst="ellipse">
            <a:avLst/>
          </a:prstGeom>
          <a:solidFill>
            <a:srgbClr val="FF858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2" tIns="45716" rIns="91432" bIns="45716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9A1F82-7DBC-43E5-97E8-0F9529A94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98" y="2437608"/>
            <a:ext cx="1139383" cy="1139383"/>
          </a:xfrm>
          <a:prstGeom prst="rect">
            <a:avLst/>
          </a:prstGeom>
        </p:spPr>
      </p:pic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21829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АИС Поликлиника - </a:t>
            </a:r>
            <a:r>
              <a:rPr lang="ru-RU" sz="2200" b="1" dirty="0">
                <a:solidFill>
                  <a:srgbClr val="80808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система</a:t>
            </a:r>
            <a:r>
              <a:rPr lang="ru-RU" sz="22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 нового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п</a:t>
            </a:r>
            <a:r>
              <a:rPr lang="ru-RU" sz="2200" b="1" dirty="0">
                <a:solidFill>
                  <a:srgbClr val="80808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околения </a:t>
            </a:r>
            <a:r>
              <a:rPr lang="ru-RU" sz="22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для управления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198029" y="2254298"/>
            <a:ext cx="2046920" cy="1487354"/>
          </a:xfrm>
          <a:prstGeom prst="rect">
            <a:avLst/>
          </a:prstGeom>
          <a:noFill/>
        </p:spPr>
        <p:txBody>
          <a:bodyPr wrap="square" lIns="101370" tIns="50685" rIns="101370" bIns="50685" rtlCol="0" anchor="b" anchorCtr="1">
            <a:spAutoFit/>
          </a:bodyPr>
          <a:lstStyle/>
          <a:p>
            <a:pPr algn="ctr"/>
            <a:r>
              <a:rPr lang="ru-RU" sz="1800" b="1" dirty="0">
                <a:latin typeface="+mj-lt"/>
              </a:rPr>
              <a:t>АИС</a:t>
            </a:r>
          </a:p>
          <a:p>
            <a:pPr algn="ctr"/>
            <a:r>
              <a:rPr lang="ru-RU" sz="1800" b="1" dirty="0">
                <a:latin typeface="+mj-lt"/>
              </a:rPr>
              <a:t> </a:t>
            </a:r>
          </a:p>
          <a:p>
            <a:pPr algn="ctr"/>
            <a:endParaRPr lang="ru-RU" sz="1800" b="1" dirty="0">
              <a:latin typeface="+mj-lt"/>
            </a:endParaRPr>
          </a:p>
          <a:p>
            <a:pPr algn="ctr"/>
            <a:endParaRPr lang="ru-RU" sz="1800" b="1" dirty="0">
              <a:latin typeface="+mj-lt"/>
            </a:endParaRPr>
          </a:p>
          <a:p>
            <a:pPr algn="ctr"/>
            <a:r>
              <a:rPr lang="ru-RU" sz="1800" b="1" dirty="0">
                <a:latin typeface="+mj-lt"/>
              </a:rPr>
              <a:t>«ПОЛИКЛИНИКА»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94717" y="1820895"/>
            <a:ext cx="2042704" cy="7258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ctr" anchorCtr="0" compatLnSpc="1">
            <a:prstTxWarp prst="textNoShape">
              <a:avLst/>
            </a:prstTxWarp>
          </a:bodyPr>
          <a:lstStyle/>
          <a:p>
            <a:pPr algn="ctr" defTabSz="1013704" eaLnBrk="0" hangingPunct="0"/>
            <a:r>
              <a:rPr lang="ru-RU" sz="2700" dirty="0"/>
              <a:t> </a:t>
            </a:r>
            <a:r>
              <a:rPr lang="ru-RU" sz="2100" dirty="0"/>
              <a:t>Главный врач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610741" y="2597084"/>
            <a:ext cx="1826679" cy="507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ctr" anchorCtr="0" compatLnSpc="1">
            <a:prstTxWarp prst="textNoShape">
              <a:avLst/>
            </a:prstTxWarp>
          </a:bodyPr>
          <a:lstStyle/>
          <a:p>
            <a:pPr defTabSz="1013704" eaLnBrk="0" hangingPunct="0"/>
            <a:r>
              <a:rPr lang="ru-RU" sz="1800" dirty="0">
                <a:latin typeface="+mj-lt"/>
              </a:rPr>
              <a:t>Зам. глав врача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928480" y="3154930"/>
            <a:ext cx="1508940" cy="637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ctr" anchorCtr="0" compatLnSpc="1">
            <a:prstTxWarp prst="textNoShape">
              <a:avLst/>
            </a:prstTxWarp>
          </a:bodyPr>
          <a:lstStyle/>
          <a:p>
            <a:pPr algn="ctr" defTabSz="1013704" eaLnBrk="0" hangingPunct="0"/>
            <a:r>
              <a:rPr lang="ru-RU" sz="1400" dirty="0">
                <a:latin typeface="+mj-lt"/>
              </a:rPr>
              <a:t>Руководители отделений</a:t>
            </a:r>
            <a:endParaRPr lang="ru-RU" sz="1600" dirty="0">
              <a:latin typeface="+mj-lt"/>
            </a:endParaRPr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1054100" y="3860254"/>
            <a:ext cx="1383320" cy="366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370" tIns="50685" rIns="101370" bIns="50685" numCol="1" rtlCol="0" anchor="ctr" anchorCtr="0" compatLnSpc="1">
            <a:prstTxWarp prst="textNoShape">
              <a:avLst/>
            </a:prstTxWarp>
          </a:bodyPr>
          <a:lstStyle/>
          <a:p>
            <a:pPr algn="ctr" defTabSz="1013704" eaLnBrk="0" hangingPunct="0"/>
            <a:r>
              <a:rPr lang="ru-RU" sz="1400" dirty="0">
                <a:latin typeface="+mj-lt"/>
              </a:rPr>
              <a:t>Сотрудники</a:t>
            </a: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 bwMode="auto">
          <a:xfrm flipH="1">
            <a:off x="2437421" y="2210743"/>
            <a:ext cx="8376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Прямая со стрелкой 72"/>
          <p:cNvCxnSpPr>
            <a:cxnSpLocks/>
          </p:cNvCxnSpPr>
          <p:nvPr/>
        </p:nvCxnSpPr>
        <p:spPr bwMode="auto">
          <a:xfrm flipH="1">
            <a:off x="2437421" y="3434879"/>
            <a:ext cx="6215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Прямая со стрелкой 81"/>
          <p:cNvCxnSpPr/>
          <p:nvPr/>
        </p:nvCxnSpPr>
        <p:spPr bwMode="auto">
          <a:xfrm flipH="1">
            <a:off x="2437420" y="4010943"/>
            <a:ext cx="10633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543614" y="1078278"/>
            <a:ext cx="4376952" cy="517858"/>
          </a:xfrm>
          <a:prstGeom prst="rect">
            <a:avLst/>
          </a:prstGeom>
          <a:noFill/>
        </p:spPr>
        <p:txBody>
          <a:bodyPr wrap="none" lIns="101370" tIns="50685" rIns="101370" bIns="50685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Dashboard</a:t>
            </a:r>
            <a:r>
              <a:rPr lang="ru-RU" sz="1800" dirty="0"/>
              <a:t> </a:t>
            </a:r>
            <a:r>
              <a:rPr lang="ru-RU" sz="1800" dirty="0">
                <a:latin typeface="+mj-lt"/>
              </a:rPr>
              <a:t>– информационное табло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717" y="4659015"/>
            <a:ext cx="8755907" cy="2041352"/>
          </a:xfrm>
          <a:prstGeom prst="rect">
            <a:avLst/>
          </a:prstGeom>
          <a:noFill/>
        </p:spPr>
        <p:txBody>
          <a:bodyPr wrap="none" lIns="101370" tIns="50685" rIns="101370" bIns="50685" rtlCol="0">
            <a:spAutoFit/>
          </a:bodyPr>
          <a:lstStyle/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Визуализация данных поликлиники в режиме реального времени на </a:t>
            </a:r>
            <a:r>
              <a:rPr lang="en-US" sz="1800" dirty="0"/>
              <a:t>Dashboard</a:t>
            </a:r>
            <a:r>
              <a:rPr lang="ru-RU" sz="1800" dirty="0"/>
              <a:t> 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Режим </a:t>
            </a:r>
            <a:r>
              <a:rPr lang="en-US" sz="1800" dirty="0"/>
              <a:t>“</a:t>
            </a:r>
            <a:r>
              <a:rPr lang="ru-RU" sz="1800" dirty="0"/>
              <a:t>всплывающих</a:t>
            </a:r>
            <a:r>
              <a:rPr lang="en-US" sz="1800" dirty="0"/>
              <a:t>”</a:t>
            </a:r>
            <a:r>
              <a:rPr lang="ru-RU" sz="1800" dirty="0"/>
              <a:t> окон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Распределённый доступ сотрудникам к отчётности поликлиники онлайн и офлайн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Простота использования (визуализация, «светофор»)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Высокая производительность, неограниченное кол-во подключений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Прямая техническая поддержка от разработчика, всегда актуальная версия системы</a:t>
            </a:r>
          </a:p>
          <a:p>
            <a:pPr marL="316782" indent="-316782">
              <a:buFont typeface="Arial" panose="020B0604020202020204" pitchFamily="34" charset="0"/>
              <a:buChar char="•"/>
            </a:pPr>
            <a:r>
              <a:rPr lang="ru-RU" sz="1800" dirty="0"/>
              <a:t>Сохранность данных от безвозвратных потерь</a:t>
            </a:r>
            <a:endParaRPr lang="ru-RU" sz="2000" dirty="0"/>
          </a:p>
        </p:txBody>
      </p:sp>
      <p:cxnSp>
        <p:nvCxnSpPr>
          <p:cNvPr id="93" name="Прямая со стрелкой 92"/>
          <p:cNvCxnSpPr/>
          <p:nvPr/>
        </p:nvCxnSpPr>
        <p:spPr bwMode="auto">
          <a:xfrm flipH="1">
            <a:off x="2437420" y="2858815"/>
            <a:ext cx="5595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Прямая со стрелкой 94"/>
          <p:cNvCxnSpPr>
            <a:cxnSpLocks/>
            <a:endCxn id="7" idx="1"/>
          </p:cNvCxnSpPr>
          <p:nvPr/>
        </p:nvCxnSpPr>
        <p:spPr bwMode="auto">
          <a:xfrm>
            <a:off x="5469058" y="3054695"/>
            <a:ext cx="503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6E006-4528-473B-AAD3-A5E360ECA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58" y="1689839"/>
            <a:ext cx="3384376" cy="27297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1024BF-0863-4BB8-B9CC-A4F64432A693}"/>
              </a:ext>
            </a:extLst>
          </p:cNvPr>
          <p:cNvSpPr txBox="1"/>
          <p:nvPr/>
        </p:nvSpPr>
        <p:spPr>
          <a:xfrm>
            <a:off x="106685" y="1175828"/>
            <a:ext cx="3020555" cy="379359"/>
          </a:xfrm>
          <a:prstGeom prst="rect">
            <a:avLst/>
          </a:prstGeom>
          <a:noFill/>
        </p:spPr>
        <p:txBody>
          <a:bodyPr wrap="none" lIns="101370" tIns="50685" rIns="101370" bIns="50685" rtlCol="0">
            <a:spAutoFit/>
          </a:bodyPr>
          <a:lstStyle/>
          <a:p>
            <a:pPr algn="ctr"/>
            <a:r>
              <a:rPr lang="ru-RU" sz="1800" dirty="0">
                <a:latin typeface="+mj-lt"/>
              </a:rPr>
              <a:t>Разграничение прав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784705982"/>
      </p:ext>
    </p:extLst>
  </p:cSld>
  <p:clrMapOvr>
    <a:masterClrMapping/>
  </p:clrMapOvr>
  <p:transition spd="slow" advTm="1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-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КОНТИНГЕНТ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A1722B-C64A-4DE3-B39F-CD985C258A04}"/>
              </a:ext>
            </a:extLst>
          </p:cNvPr>
          <p:cNvSpPr/>
          <p:nvPr/>
        </p:nvSpPr>
        <p:spPr>
          <a:xfrm>
            <a:off x="0" y="5975994"/>
            <a:ext cx="101504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Ядро системы - позволяет вести учёт контингента в различных разрезах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Позволяет производить универсальную выборку из регистра «Контингент» по любым группам реквизитов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FA81F-91A3-4C96-B9FE-93B36F3CA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15" y="1166720"/>
            <a:ext cx="5796644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4008"/>
      </p:ext>
    </p:extLst>
  </p:cSld>
  <p:clrMapOvr>
    <a:masterClrMapping/>
  </p:clrMapOvr>
  <p:transition spd="slow" advTm="15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-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ПОСЕЩАЕМОСТЬ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BC98D-273D-42F0-95F2-DF59B1A5F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38" y="1161920"/>
            <a:ext cx="5808397" cy="46467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4F9E55-3AA9-4627-AB6F-C46B6E4DC8A2}"/>
              </a:ext>
            </a:extLst>
          </p:cNvPr>
          <p:cNvSpPr/>
          <p:nvPr/>
        </p:nvSpPr>
        <p:spPr>
          <a:xfrm>
            <a:off x="0" y="5801203"/>
            <a:ext cx="10150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Вести учет посещений и вычислять показатели посещаемости врачей любой специальности (по месяцам или кварталам).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800" dirty="0"/>
              <a:t>Представлять результаты учета в виде, как в виде таблиц, так и сравнительных диаграмм (по различным группам прикрепленного контингента).</a:t>
            </a:r>
          </a:p>
        </p:txBody>
      </p:sp>
    </p:spTree>
    <p:extLst>
      <p:ext uri="{BB962C8B-B14F-4D97-AF65-F5344CB8AC3E}">
        <p14:creationId xmlns:p14="http://schemas.microsoft.com/office/powerpoint/2010/main" val="1111551704"/>
      </p:ext>
    </p:extLst>
  </p:cSld>
  <p:clrMapOvr>
    <a:masterClrMapping/>
  </p:clrMapOvr>
  <p:transition spd="slow" advTm="15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–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ПЛАТНАЯ МЕДИЦИНА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A0ABC6-E8D6-42C4-A1A1-FE30C3D5A8AD}"/>
              </a:ext>
            </a:extLst>
          </p:cNvPr>
          <p:cNvSpPr/>
          <p:nvPr/>
        </p:nvSpPr>
        <p:spPr>
          <a:xfrm>
            <a:off x="0" y="5091063"/>
            <a:ext cx="10150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1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66119F-BFEC-449E-9A4A-ADD382DF4A58}"/>
              </a:ext>
            </a:extLst>
          </p:cNvPr>
          <p:cNvSpPr/>
          <p:nvPr/>
        </p:nvSpPr>
        <p:spPr>
          <a:xfrm>
            <a:off x="0" y="1130623"/>
            <a:ext cx="10150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Автоматизации  расчетов с организациями, страховыми компаниями и другим клиентам поликлиники</a:t>
            </a:r>
          </a:p>
          <a:p>
            <a:r>
              <a:rPr lang="ru-RU" sz="1800" b="1" dirty="0"/>
              <a:t>	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431E9-9E70-4E18-B80C-51F0B3B08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24" y="1562671"/>
            <a:ext cx="5712825" cy="46797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7FDC1D-6D1C-4991-B746-CAA18FF87873}"/>
              </a:ext>
            </a:extLst>
          </p:cNvPr>
          <p:cNvSpPr/>
          <p:nvPr/>
        </p:nvSpPr>
        <p:spPr>
          <a:xfrm>
            <a:off x="-2" y="5793227"/>
            <a:ext cx="10150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	Формирования отчетов: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 Расчет стоимости лечения и количество посещений по организациям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 Сведения об оказанной медицинской помощи и ее стоимости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800" dirty="0"/>
              <a:t> Счета по договорам со страховыми компаниями и по прямым договорам с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298540475"/>
      </p:ext>
    </p:extLst>
  </p:cSld>
  <p:clrMapOvr>
    <a:masterClrMapping/>
  </p:clrMapOvr>
  <p:transition spd="slow" advTm="15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-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МЕДИЦИНСКАЯ КАРТА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4F681A-6B75-485F-A098-96C1D4E2C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7" y="1392316"/>
            <a:ext cx="100811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6"/>
            </a:extrusionClr>
            <a:contourClr>
              <a:schemeClr val="accent6"/>
            </a:contourClr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defRPr/>
            </a:pPr>
            <a:r>
              <a:rPr lang="ru-RU" sz="1400" dirty="0"/>
              <a:t>Целью создания </a:t>
            </a:r>
            <a:r>
              <a:rPr lang="ru-RU" sz="1400" b="1" dirty="0"/>
              <a:t>АС «Электронная медицинская карта»</a:t>
            </a:r>
            <a:r>
              <a:rPr lang="ru-RU" sz="1400" dirty="0"/>
              <a:t> является - максимально освободить время врача от работы</a:t>
            </a:r>
          </a:p>
          <a:p>
            <a:pPr marL="342900" indent="-342900">
              <a:defRPr/>
            </a:pPr>
            <a:r>
              <a:rPr lang="ru-RU" sz="1400" dirty="0"/>
              <a:t>по оформлению документов. Без нарушения всех формализованных требований по оформлению медицинской </a:t>
            </a:r>
          </a:p>
          <a:p>
            <a:pPr marL="342900" indent="-342900">
              <a:defRPr/>
            </a:pPr>
            <a:r>
              <a:rPr lang="ru-RU" sz="1400" dirty="0"/>
              <a:t>Документации.</a:t>
            </a:r>
            <a:endParaRPr lang="ru-RU" sz="1400" b="1" i="1" dirty="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D25DF29-C52E-4BE3-BCDC-3A4C0B0FD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17" y="2585927"/>
            <a:ext cx="943304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indent="450850" algn="ctr">
              <a:tabLst>
                <a:tab pos="2457450" algn="l"/>
              </a:tabLst>
              <a:defRPr/>
            </a:pPr>
            <a:r>
              <a:rPr lang="ru-RU" sz="1800" dirty="0"/>
              <a:t>Результаты</a:t>
            </a:r>
          </a:p>
          <a:p>
            <a:pPr indent="450850" algn="just">
              <a:tabLst>
                <a:tab pos="2457450" algn="l"/>
              </a:tabLst>
              <a:defRPr/>
            </a:pPr>
            <a:endParaRPr lang="ru-RU" sz="18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Создание, ведение и печать документов ЭМК пациента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Формирование листа назначений. Использование комплекса функций</a:t>
            </a:r>
            <a:r>
              <a:rPr lang="en-US" sz="1400" dirty="0"/>
              <a:t> </a:t>
            </a:r>
            <a:r>
              <a:rPr lang="ru-RU" sz="1400" dirty="0"/>
              <a:t>«Медико-экономические стандарты»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Формирование направлений пациента на консультации, лабораторные и функциональные исследования.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Назначение процедур, медикаментозного лечения и отслеживание выполнения назначенных процедур.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Формирование документов для учета выполненных услуг.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Формирование для каждого отделения, специализации адаптированного перечня документов ЭМК.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Создание широкого диапазона программных средств для формирования документов ЭМК от ввода текста произвольной формы (при использовании личной библиотеки врача)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Использование при работе с документами заранее подготовленных справочников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Возможность производить компиляцию фрагментов из других документов ЭМК.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Возможность обработки данных с использованием приложений </a:t>
            </a:r>
            <a:r>
              <a:rPr lang="ru-RU" sz="1400" dirty="0" err="1"/>
              <a:t>Excel</a:t>
            </a:r>
            <a:r>
              <a:rPr lang="ru-RU" sz="1400" dirty="0"/>
              <a:t> и </a:t>
            </a:r>
            <a:r>
              <a:rPr lang="ru-RU" sz="1400" dirty="0" err="1"/>
              <a:t>Word</a:t>
            </a:r>
            <a:r>
              <a:rPr lang="ru-RU" sz="1400" dirty="0"/>
              <a:t> непосредственно в данной программе.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Предоставление врачу результатов исследований пациента в хронологическом порядке с указанием нормы и индикацией случаев выхода за норму.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400" dirty="0"/>
              <a:t>Архивное хранение документов и поиск данных в архиве.</a:t>
            </a:r>
          </a:p>
        </p:txBody>
      </p:sp>
    </p:spTree>
    <p:extLst>
      <p:ext uri="{BB962C8B-B14F-4D97-AF65-F5344CB8AC3E}">
        <p14:creationId xmlns:p14="http://schemas.microsoft.com/office/powerpoint/2010/main" val="1270094866"/>
      </p:ext>
    </p:extLst>
  </p:cSld>
  <p:clrMapOvr>
    <a:masterClrMapping/>
  </p:clrMapOvr>
  <p:transition spd="slow" advTm="15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68"/>
          <p:cNvSpPr>
            <a:spLocks noChangeArrowheads="1"/>
          </p:cNvSpPr>
          <p:nvPr/>
        </p:nvSpPr>
        <p:spPr bwMode="auto">
          <a:xfrm>
            <a:off x="7812090" y="5307015"/>
            <a:ext cx="2338387" cy="2282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6" y="122240"/>
            <a:ext cx="993710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2" tIns="50681" rIns="101362" bIns="50681" anchor="ctr">
            <a:normAutofit/>
          </a:bodyPr>
          <a:lstStyle>
            <a:lvl1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2pPr>
            <a:lvl3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3pPr>
            <a:lvl4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4pPr>
            <a:lvl5pPr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6pPr>
            <a:lvl7pPr marL="9144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7pPr>
            <a:lvl8pPr marL="13716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8pPr>
            <a:lvl9pPr marL="1828800" algn="l" defTabSz="1014413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АИС Поликлиника - 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ЭЛЕКТРОННАЯ МЕДИЦИНСКАЯ КАРТА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86" name="Рисунок 70" descr="Ton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7134227"/>
            <a:ext cx="1120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614488" y="7179295"/>
            <a:ext cx="4396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© 2019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ООО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“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ТОНЛАЙН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”</a:t>
            </a:r>
            <a:r>
              <a:rPr lang="ru-RU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ru-RU" sz="12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wwww.tonline.su</a:t>
            </a:r>
            <a:endParaRPr lang="ru-RU" altLang="ru-RU" sz="1200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eaLnBrk="1" hangingPunct="1"/>
            <a:endParaRPr lang="ru-RU" altLang="ru-RU" sz="1200" dirty="0">
              <a:solidFill>
                <a:srgbClr val="00206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C312C-CD0E-499E-A418-7728A5DEE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3" y="1274639"/>
            <a:ext cx="7074827" cy="54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66851"/>
      </p:ext>
    </p:extLst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-Museum новый без анимации">
  <a:themeElements>
    <a:clrScheme name="">
      <a:dk1>
        <a:srgbClr val="000000"/>
      </a:dk1>
      <a:lt1>
        <a:srgbClr val="80808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0C0C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SB-Museum новый без анимации</Template>
  <TotalTime>795</TotalTime>
  <Words>935</Words>
  <Application>Microsoft Office PowerPoint</Application>
  <PresentationFormat>Произвольный</PresentationFormat>
  <Paragraphs>127</Paragraphs>
  <Slides>13</Slides>
  <Notes>3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SB-Museum новый без анимации</vt:lpstr>
      <vt:lpstr>Лист</vt:lpstr>
      <vt:lpstr>АИС  «ПОЛИКЛИНИКА»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финансовых показателей</vt:lpstr>
      <vt:lpstr>Модуль online записи пациентов</vt:lpstr>
      <vt:lpstr>Модуль online записи пациентов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СУПЕРБИЛЕТ  -МУЗЕЙ</dc:title>
  <dc:creator>Кутуков Андрей</dc:creator>
  <cp:lastModifiedBy>User</cp:lastModifiedBy>
  <cp:revision>71</cp:revision>
  <cp:lastPrinted>2014-09-15T13:44:27Z</cp:lastPrinted>
  <dcterms:created xsi:type="dcterms:W3CDTF">2018-10-23T06:55:55Z</dcterms:created>
  <dcterms:modified xsi:type="dcterms:W3CDTF">2020-04-08T09:34:31Z</dcterms:modified>
</cp:coreProperties>
</file>